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2" r:id="rId1"/>
  </p:sldMasterIdLst>
  <p:notesMasterIdLst>
    <p:notesMasterId r:id="rId24"/>
  </p:notesMasterIdLst>
  <p:sldIdLst>
    <p:sldId id="257" r:id="rId2"/>
    <p:sldId id="359" r:id="rId3"/>
    <p:sldId id="374" r:id="rId4"/>
    <p:sldId id="360" r:id="rId5"/>
    <p:sldId id="371" r:id="rId6"/>
    <p:sldId id="372" r:id="rId7"/>
    <p:sldId id="313" r:id="rId8"/>
    <p:sldId id="314" r:id="rId9"/>
    <p:sldId id="375" r:id="rId10"/>
    <p:sldId id="316" r:id="rId11"/>
    <p:sldId id="325" r:id="rId12"/>
    <p:sldId id="376" r:id="rId13"/>
    <p:sldId id="326" r:id="rId14"/>
    <p:sldId id="334" r:id="rId15"/>
    <p:sldId id="377" r:id="rId16"/>
    <p:sldId id="335" r:id="rId17"/>
    <p:sldId id="340" r:id="rId18"/>
    <p:sldId id="341" r:id="rId19"/>
    <p:sldId id="354" r:id="rId20"/>
    <p:sldId id="355" r:id="rId21"/>
    <p:sldId id="357" r:id="rId22"/>
    <p:sldId id="358" r:id="rId2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5" d="100"/>
          <a:sy n="35" d="100"/>
        </p:scale>
        <p:origin x="2868" y="16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41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C27629-8F0C-46A4-B7FC-E6D0ECE557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169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F3040A-202C-487D-B466-37B31BB8711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032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301D0-4261-410F-8ABA-BEE015FD2DB3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210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25488" indent="-2778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19188" indent="-2222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68450" indent="-2222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16125" indent="-2222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73325" indent="-2222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30525" indent="-2222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87725" indent="-2222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44925" indent="-2222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BEE9909-6AA7-47E6-9DD7-5C07D1331BA9}" type="slidenum">
              <a:rPr lang="en-US" altLang="en-US" sz="1200" smtClean="0"/>
              <a:pPr/>
              <a:t>3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772816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6B71FB-2F07-4ABC-A4B0-E69771C97BDE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8657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D20A56-8446-469C-8D03-C03610FF7653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6255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CF53B-D898-4C25-8ABE-123A00A863B6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5758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1E6CB4-A09A-4523-BEBC-336D6B4716F6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823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166744-1759-4247-A4C2-AFBAC31925DF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484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DD3249-E694-4764-94F5-867A968E6E52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4053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A959A4-8848-403F-90F7-6DA0DDE7F210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762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D029-09A9-49DA-8126-77EA90C14BC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807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8498-622C-44E3-97BF-DCDA30DD806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8295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8498-622C-44E3-97BF-DCDA30DD806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5767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8498-622C-44E3-97BF-DCDA30DD806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5942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8498-622C-44E3-97BF-DCDA30DD806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1548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8498-622C-44E3-97BF-DCDA30DD806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3561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8498-622C-44E3-97BF-DCDA30DD806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071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2F26-FD6E-4C41-8EBA-B675C1072FC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070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C395-E2DF-45C7-8174-AC7F52E2005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08079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E28CF261-48D6-4E07-A5B8-242A8B4E28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160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Online Image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539567DA-2FC1-44A4-99F9-E18B5A47B7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72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378D-2609-402B-A835-1CB5433CBF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741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446DB-0C14-408E-838F-3A2BF1A64A5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383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BC43-A39D-48D8-8A75-F741A430497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92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D2F98-3592-4BDC-AD12-09F9B351FF1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13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F3B7-4472-47A2-8CD3-306BA221A27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570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D839-61B3-4196-8281-84BE545705B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51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FDC-0CFF-44DA-AFD2-9EE5EDFACD4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5337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7EAF-35B0-468D-9FAC-0D182993FFC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08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7DC8498-622C-44E3-97BF-DCDA30DD806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88536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2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676400"/>
            <a:ext cx="7772400" cy="1143000"/>
          </a:xfrm>
          <a:noFill/>
          <a:ln/>
        </p:spPr>
        <p:txBody>
          <a:bodyPr vert="horz" lIns="92075" tIns="46038" rIns="92075" bIns="46038" rtlCol="0" anchor="ctr">
            <a:normAutofit fontScale="90000"/>
          </a:bodyPr>
          <a:lstStyle/>
          <a:p>
            <a:r>
              <a:rPr lang="en-US" altLang="en-US" dirty="0" smtClean="0"/>
              <a:t>MR2300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 smtClean="0"/>
              <a:t>Marketing </a:t>
            </a:r>
            <a:r>
              <a:rPr lang="en-US" altLang="en-US" dirty="0"/>
              <a:t>Research</a:t>
            </a:r>
            <a:br>
              <a:rPr lang="en-US" altLang="en-US" dirty="0"/>
            </a:br>
            <a:r>
              <a:rPr lang="en-US" altLang="en-US" sz="1600" dirty="0" smtClean="0"/>
              <a:t>with Paul Tilley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2800" dirty="0"/>
              <a:t/>
            </a:r>
            <a:br>
              <a:rPr lang="en-US" altLang="en-US" sz="2800" dirty="0"/>
            </a:br>
            <a:endParaRPr lang="en-US" altLang="en-US" sz="2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733800"/>
            <a:ext cx="6400800" cy="1752600"/>
          </a:xfrm>
          <a:noFill/>
          <a:ln/>
        </p:spPr>
        <p:txBody>
          <a:bodyPr vert="horz" lIns="92075" tIns="46038" rIns="92075" bIns="46038" rtlCol="0" anchor="t">
            <a:normAutofit/>
          </a:bodyPr>
          <a:lstStyle/>
          <a:p>
            <a:r>
              <a:rPr lang="en-US" altLang="en-US" sz="3200" dirty="0" smtClean="0"/>
              <a:t>Unit 5: Primary Research -  </a:t>
            </a:r>
            <a:endParaRPr lang="en-US" altLang="en-US" sz="3200" dirty="0"/>
          </a:p>
          <a:p>
            <a:r>
              <a:rPr lang="en-US" altLang="en-US" sz="3200" dirty="0"/>
              <a:t>Survey </a:t>
            </a:r>
            <a:r>
              <a:rPr lang="en-US" altLang="en-US" sz="3200" dirty="0" smtClean="0"/>
              <a:t>Research (Part </a:t>
            </a:r>
            <a:r>
              <a:rPr lang="en-US" altLang="en-US" sz="3200" dirty="0" smtClean="0"/>
              <a:t>2 </a:t>
            </a:r>
            <a:r>
              <a:rPr lang="en-US" altLang="en-US" sz="3200" dirty="0" smtClean="0"/>
              <a:t>of 2)</a:t>
            </a:r>
            <a:endParaRPr lang="en-US" alt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81000"/>
            <a:ext cx="10668000" cy="1507067"/>
          </a:xfrm>
        </p:spPr>
        <p:txBody>
          <a:bodyPr/>
          <a:lstStyle/>
          <a:p>
            <a:r>
              <a:rPr lang="en-US" altLang="en-US" dirty="0"/>
              <a:t>Door-to-Door </a:t>
            </a:r>
            <a:r>
              <a:rPr lang="en-US" altLang="en-US" dirty="0" smtClean="0"/>
              <a:t>Personal Interview</a:t>
            </a:r>
            <a:endParaRPr lang="en-US" alt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457200" y="1735667"/>
            <a:ext cx="8534400" cy="3615267"/>
          </a:xfrm>
        </p:spPr>
        <p:txBody>
          <a:bodyPr>
            <a:normAutofit/>
          </a:bodyPr>
          <a:lstStyle/>
          <a:p>
            <a:r>
              <a:rPr lang="en-US" altLang="en-US" dirty="0"/>
              <a:t>	</a:t>
            </a:r>
            <a:r>
              <a:rPr lang="en-US" altLang="en-US" dirty="0" smtClean="0"/>
              <a:t>-</a:t>
            </a:r>
            <a:endParaRPr lang="en-US" altLang="en-US" dirty="0"/>
          </a:p>
          <a:p>
            <a:r>
              <a:rPr lang="en-US" altLang="en-US" dirty="0"/>
              <a:t>		</a:t>
            </a:r>
            <a:r>
              <a:rPr lang="en-US" altLang="en-US" dirty="0" smtClean="0"/>
              <a:t>-  </a:t>
            </a:r>
            <a:r>
              <a:rPr lang="en-US" altLang="en-US" dirty="0"/>
              <a:t>	</a:t>
            </a:r>
            <a:r>
              <a:rPr lang="en-US" altLang="en-US" dirty="0" smtClean="0"/>
              <a:t>-  </a:t>
            </a:r>
            <a:r>
              <a:rPr lang="en-US" altLang="en-US" dirty="0"/>
              <a:t>	</a:t>
            </a:r>
            <a:r>
              <a:rPr lang="en-US" altLang="en-US" dirty="0" smtClean="0"/>
              <a:t>	-  </a:t>
            </a:r>
            <a:r>
              <a:rPr lang="en-US" altLang="en-US" dirty="0"/>
              <a:t>	</a:t>
            </a:r>
            <a:r>
              <a:rPr lang="en-US" altLang="en-US" dirty="0" smtClean="0"/>
              <a:t>	- </a:t>
            </a:r>
            <a:r>
              <a:rPr lang="en-US" altLang="en-US" dirty="0"/>
              <a:t>			</a:t>
            </a:r>
            <a:r>
              <a:rPr lang="en-US" altLang="en-US" dirty="0" smtClean="0"/>
              <a:t>- </a:t>
            </a:r>
            <a:r>
              <a:rPr lang="en-US" altLang="en-US" dirty="0"/>
              <a:t>	</a:t>
            </a:r>
            <a:endParaRPr lang="en-US" altLang="en-US" dirty="0" smtClean="0"/>
          </a:p>
          <a:p>
            <a:r>
              <a:rPr lang="en-US" altLang="en-US" dirty="0" smtClean="0"/>
              <a:t>- </a:t>
            </a:r>
            <a:r>
              <a:rPr lang="en-US" altLang="en-US" dirty="0"/>
              <a:t>	</a:t>
            </a:r>
            <a:r>
              <a:rPr lang="en-US" altLang="en-US" dirty="0" smtClean="0"/>
              <a:t>-–- -</a:t>
            </a:r>
            <a:endParaRPr lang="en-US" altLang="en-US" dirty="0"/>
          </a:p>
          <a:p>
            <a:pPr marL="0" indent="0">
              <a:buNone/>
            </a:pPr>
            <a:r>
              <a:rPr lang="en-US" altLang="en-US" dirty="0"/>
              <a:t>		</a:t>
            </a:r>
          </a:p>
          <a:p>
            <a:endParaRPr lang="en-US" alt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280573"/>
              </p:ext>
            </p:extLst>
          </p:nvPr>
        </p:nvGraphicFramePr>
        <p:xfrm>
          <a:off x="207818" y="762000"/>
          <a:ext cx="11811000" cy="661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5500"/>
                <a:gridCol w="5905500"/>
              </a:tblGrid>
              <a:tr h="331707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Item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Measure</a:t>
                      </a:r>
                      <a:endParaRPr lang="en-US" sz="2400" dirty="0"/>
                    </a:p>
                  </a:txBody>
                  <a:tcPr/>
                </a:tc>
              </a:tr>
              <a:tr h="234959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Speed of data collection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Moderate to fast</a:t>
                      </a:r>
                      <a:endParaRPr lang="en-US" sz="1400" dirty="0"/>
                    </a:p>
                  </a:txBody>
                  <a:tcPr/>
                </a:tc>
              </a:tr>
              <a:tr h="406241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Geographical flexibility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Limited to moderate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06241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Respondent cooperation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Excellent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06241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Versatility of questioning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Quite versatile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06241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Questionnaire length	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Can be Long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062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Item nonresponse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Low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234959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Possibility of respondent misunderstanding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Lowest</a:t>
                      </a:r>
                      <a:endParaRPr lang="en-US" sz="1400" dirty="0"/>
                    </a:p>
                  </a:txBody>
                  <a:tcPr/>
                </a:tc>
              </a:tr>
              <a:tr h="406241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Degree of interviewer influence of answer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High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06241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Supervision of interviewers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Moderate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06241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Anonymity of respondent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Low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06241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Ease of call back or follow-up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Difficult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06241">
                <a:tc>
                  <a:txBody>
                    <a:bodyPr/>
                    <a:lstStyle/>
                    <a:p>
                      <a:r>
                        <a:rPr lang="en-US" altLang="en-US" sz="1400" dirty="0" smtClean="0"/>
                        <a:t>Cost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Highest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33170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20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769225" cy="1139825"/>
          </a:xfrm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en-US" altLang="en-US" dirty="0"/>
              <a:t>Telephone Surveys</a:t>
            </a:r>
            <a:endParaRPr lang="en-US" altLang="en-US" b="1" dirty="0"/>
          </a:p>
        </p:txBody>
      </p:sp>
      <p:graphicFrame>
        <p:nvGraphicFramePr>
          <p:cNvPr id="26627" name="Object 3"/>
          <p:cNvGraphicFramePr>
            <a:graphicFrameLocks/>
          </p:cNvGraphicFramePr>
          <p:nvPr/>
        </p:nvGraphicFramePr>
        <p:xfrm>
          <a:off x="3581400" y="1981200"/>
          <a:ext cx="4381500" cy="438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49" name="Clip" r:id="rId4" imgW="4381200" imgH="4381200" progId="MS_ClipArt_Gallery.2">
                  <p:embed/>
                </p:oleObj>
              </mc:Choice>
              <mc:Fallback>
                <p:oleObj name="Clip" r:id="rId4" imgW="4381200" imgH="43812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1981200"/>
                        <a:ext cx="4381500" cy="438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789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534400" cy="1049867"/>
          </a:xfrm>
        </p:spPr>
        <p:txBody>
          <a:bodyPr/>
          <a:lstStyle/>
          <a:p>
            <a:r>
              <a:rPr lang="en-US" altLang="en-US" dirty="0" smtClean="0"/>
              <a:t>Telephone </a:t>
            </a:r>
            <a:r>
              <a:rPr lang="en-US" altLang="en-US" dirty="0"/>
              <a:t>Interview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33404"/>
            <a:ext cx="8534400" cy="3615267"/>
          </a:xfrm>
        </p:spPr>
        <p:txBody>
          <a:bodyPr/>
          <a:lstStyle/>
          <a:p>
            <a:endParaRPr lang="en-US" alt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555164"/>
              </p:ext>
            </p:extLst>
          </p:nvPr>
        </p:nvGraphicFramePr>
        <p:xfrm>
          <a:off x="685800" y="1219200"/>
          <a:ext cx="99822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2349"/>
                <a:gridCol w="4949851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Good opportunity for feedback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Allows for probing, and more</a:t>
                      </a:r>
                      <a:r>
                        <a:rPr lang="en-CA" baseline="0" dirty="0" smtClean="0"/>
                        <a:t> complex questions/answers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Interview Speed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Low relative cost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Ease of Callback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Computer aided (</a:t>
                      </a:r>
                      <a:r>
                        <a:rPr lang="en-CA" baseline="0" dirty="0" err="1" smtClean="0"/>
                        <a:t>Robo</a:t>
                      </a:r>
                      <a:r>
                        <a:rPr lang="en-CA" baseline="0" dirty="0" smtClean="0"/>
                        <a:t>-calls) 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Fewer Landlines </a:t>
                      </a:r>
                      <a:endParaRPr lang="en-CA" baseline="0" dirty="0" smtClean="0"/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No Call Registry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Hang-ups/lack of cooperation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Time consuming 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Absence of Face-to-face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No Visuals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97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534400" cy="1507067"/>
          </a:xfrm>
        </p:spPr>
        <p:txBody>
          <a:bodyPr/>
          <a:lstStyle/>
          <a:p>
            <a:r>
              <a:rPr lang="en-US" altLang="en-US" dirty="0"/>
              <a:t>Telephone Surveys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596495"/>
              </p:ext>
            </p:extLst>
          </p:nvPr>
        </p:nvGraphicFramePr>
        <p:xfrm>
          <a:off x="2057400" y="1524000"/>
          <a:ext cx="8128000" cy="458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Measure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Speed of Data Collection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Very fast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Geographical Flexibility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High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Respondent Cooperation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Good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Versatility of Questioning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Moderate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Questionnaire Length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Moderate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Item Nonresponse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Medium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Anonymity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Good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645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11389" y="611189"/>
            <a:ext cx="7769225" cy="1139825"/>
          </a:xfrm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en-US" altLang="en-US"/>
              <a:t>Mail Surveys</a:t>
            </a:r>
            <a:endParaRPr lang="en-US" altLang="en-US" b="1"/>
          </a:p>
        </p:txBody>
      </p:sp>
      <p:graphicFrame>
        <p:nvGraphicFramePr>
          <p:cNvPr id="39939" name="Object 3"/>
          <p:cNvGraphicFramePr>
            <a:graphicFrameLocks/>
          </p:cNvGraphicFramePr>
          <p:nvPr/>
        </p:nvGraphicFramePr>
        <p:xfrm>
          <a:off x="3200400" y="1981201"/>
          <a:ext cx="4610100" cy="451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7" name="Clip" r:id="rId4" imgW="4609800" imgH="4518000" progId="MS_ClipArt_Gallery.2">
                  <p:embed/>
                </p:oleObj>
              </mc:Choice>
              <mc:Fallback>
                <p:oleObj name="Clip" r:id="rId4" imgW="4609800" imgH="45180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981201"/>
                        <a:ext cx="4610100" cy="451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169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534400" cy="1049867"/>
          </a:xfrm>
        </p:spPr>
        <p:txBody>
          <a:bodyPr/>
          <a:lstStyle/>
          <a:p>
            <a:r>
              <a:rPr lang="en-US" altLang="en-US" dirty="0" smtClean="0"/>
              <a:t>Mail Questionnaires</a:t>
            </a:r>
            <a:endParaRPr lang="en-US" alt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33404"/>
            <a:ext cx="8534400" cy="3615267"/>
          </a:xfrm>
        </p:spPr>
        <p:txBody>
          <a:bodyPr/>
          <a:lstStyle/>
          <a:p>
            <a:endParaRPr lang="en-US" alt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416483"/>
              </p:ext>
            </p:extLst>
          </p:nvPr>
        </p:nvGraphicFramePr>
        <p:xfrm>
          <a:off x="685800" y="1219200"/>
          <a:ext cx="99822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2349"/>
                <a:gridCol w="4949851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Geographic Flexibility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Cost</a:t>
                      </a:r>
                      <a:endParaRPr lang="en-CA" baseline="0" dirty="0" smtClean="0"/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Respondent Convenience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Respondent Anonymity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Absence of Interviewer influence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Standardized Questions 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Low Response Rates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No opportunity for further </a:t>
                      </a:r>
                      <a:r>
                        <a:rPr lang="en-CA" baseline="0" dirty="0" err="1" smtClean="0"/>
                        <a:t>explaination</a:t>
                      </a:r>
                      <a:endParaRPr lang="en-CA" baseline="0" dirty="0" smtClean="0"/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Junk-Mail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898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28600"/>
            <a:ext cx="8534400" cy="1507067"/>
          </a:xfrm>
        </p:spPr>
        <p:txBody>
          <a:bodyPr/>
          <a:lstStyle/>
          <a:p>
            <a:r>
              <a:rPr lang="en-US" altLang="en-US" dirty="0"/>
              <a:t>Mail Surveys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940800"/>
              </p:ext>
            </p:extLst>
          </p:nvPr>
        </p:nvGraphicFramePr>
        <p:xfrm>
          <a:off x="838200" y="904240"/>
          <a:ext cx="10607964" cy="595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982"/>
                <a:gridCol w="5303982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Measure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Speed of data collection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Researcher has no control over return of questionnaire; slow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Geographical flexibility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High</a:t>
                      </a:r>
                      <a:endParaRPr lang="en-US" altLang="en-US" dirty="0" smtClean="0">
                        <a:latin typeface="Arial" panose="020B0604020202020204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69626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Respondent cooperation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Moderate--poorly designed questionnaire will have low response rate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Versatility of questioning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Highly standardized format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Questionnaire length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Varies depending on incentive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Item nonresponse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Possibility of respondent misunderstanding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dirty="0" smtClean="0"/>
                        <a:t>High</a:t>
                      </a:r>
                    </a:p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High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94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67734"/>
            <a:ext cx="8534400" cy="1507067"/>
          </a:xfrm>
        </p:spPr>
        <p:txBody>
          <a:bodyPr/>
          <a:lstStyle/>
          <a:p>
            <a:r>
              <a:rPr lang="en-US" altLang="en-US" dirty="0"/>
              <a:t>Increasing Response Rates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534400" cy="5181600"/>
          </a:xfrm>
        </p:spPr>
        <p:txBody>
          <a:bodyPr/>
          <a:lstStyle/>
          <a:p>
            <a:r>
              <a:rPr lang="en-US" altLang="en-US" dirty="0"/>
              <a:t> </a:t>
            </a:r>
            <a:r>
              <a:rPr lang="en-US" altLang="en-US" sz="3200" dirty="0" smtClean="0"/>
              <a:t>Use an e</a:t>
            </a:r>
            <a:r>
              <a:rPr lang="en-US" altLang="en-US" sz="3200" dirty="0" smtClean="0"/>
              <a:t>ffective </a:t>
            </a:r>
            <a:r>
              <a:rPr lang="en-US" altLang="en-US" sz="3200" dirty="0"/>
              <a:t>cover letter</a:t>
            </a:r>
          </a:p>
          <a:p>
            <a:r>
              <a:rPr lang="en-US" altLang="en-US" sz="3200" dirty="0"/>
              <a:t> </a:t>
            </a:r>
            <a:r>
              <a:rPr lang="en-US" altLang="en-US" sz="3200" dirty="0" smtClean="0"/>
              <a:t>Offer Incentives ($)</a:t>
            </a:r>
            <a:endParaRPr lang="en-US" altLang="en-US" sz="3200" dirty="0"/>
          </a:p>
          <a:p>
            <a:r>
              <a:rPr lang="en-US" altLang="en-US" sz="3200" dirty="0"/>
              <a:t> </a:t>
            </a:r>
            <a:r>
              <a:rPr lang="en-US" altLang="en-US" sz="3200" dirty="0" smtClean="0"/>
              <a:t>Use Interesting </a:t>
            </a:r>
            <a:r>
              <a:rPr lang="en-US" altLang="en-US" sz="3200" dirty="0"/>
              <a:t>questions</a:t>
            </a:r>
          </a:p>
          <a:p>
            <a:r>
              <a:rPr lang="en-US" altLang="en-US" sz="3200" dirty="0"/>
              <a:t> </a:t>
            </a:r>
            <a:r>
              <a:rPr lang="en-US" altLang="en-US" sz="3200" dirty="0" smtClean="0"/>
              <a:t>Send Advanced </a:t>
            </a:r>
            <a:r>
              <a:rPr lang="en-US" altLang="en-US" sz="3200" dirty="0"/>
              <a:t>notification</a:t>
            </a:r>
          </a:p>
          <a:p>
            <a:r>
              <a:rPr lang="en-US" altLang="en-US" sz="3200" dirty="0" smtClean="0"/>
              <a:t> Survey sponsor affects response</a:t>
            </a:r>
          </a:p>
          <a:p>
            <a:r>
              <a:rPr lang="en-US" altLang="en-US" sz="3200" dirty="0" smtClean="0"/>
              <a:t> </a:t>
            </a: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74730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8534400" cy="1507067"/>
          </a:xfrm>
        </p:spPr>
        <p:txBody>
          <a:bodyPr/>
          <a:lstStyle/>
          <a:p>
            <a:r>
              <a:rPr lang="en-US" altLang="en-US" dirty="0" smtClean="0"/>
              <a:t>E-Mail/Internet Questionnaires</a:t>
            </a:r>
            <a:endParaRPr lang="en-US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394151"/>
              </p:ext>
            </p:extLst>
          </p:nvPr>
        </p:nvGraphicFramePr>
        <p:xfrm>
          <a:off x="838200" y="1143000"/>
          <a:ext cx="10591800" cy="5407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9668"/>
                <a:gridCol w="5252132"/>
              </a:tblGrid>
              <a:tr h="378273">
                <a:tc>
                  <a:txBody>
                    <a:bodyPr/>
                    <a:lstStyle/>
                    <a:p>
                      <a:r>
                        <a:rPr lang="en-CA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</a:tr>
              <a:tr h="4667861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dirty="0" smtClean="0"/>
                        <a:t>Geographic flexibility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dirty="0" smtClean="0"/>
                        <a:t>Speed of data collection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dirty="0" smtClean="0"/>
                        <a:t>Cheaper distribution and processing costs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dirty="0" smtClean="0"/>
                        <a:t>Flexible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A" altLang="en-US" dirty="0" smtClean="0"/>
                        <a:t>Self-Administered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A" altLang="en-US" dirty="0" smtClean="0"/>
                        <a:t>Speed of data Analysis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dirty="0" smtClean="0"/>
                        <a:t>Versatility of questioning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A" altLang="en-US" dirty="0" smtClean="0"/>
                        <a:t>Software assures response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dirty="0" smtClean="0"/>
                        <a:t>Anonymity of Respondent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dirty="0" smtClean="0"/>
                        <a:t>Ease of Callback or Follow-up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dirty="0" smtClean="0"/>
                        <a:t>E-mails are not secure and “eavesdropping” can possibly occur</a:t>
                      </a:r>
                      <a:endParaRPr lang="en-US" altLang="en-US" dirty="0" smtClean="0">
                        <a:solidFill>
                          <a:srgbClr val="008080"/>
                        </a:solidFill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dirty="0" smtClean="0"/>
                        <a:t>not all individuals in the general public</a:t>
                      </a:r>
                      <a:r>
                        <a:rPr lang="en-US" altLang="en-US" baseline="0" dirty="0" smtClean="0"/>
                        <a:t> </a:t>
                      </a:r>
                      <a:r>
                        <a:rPr lang="en-US" altLang="en-US" dirty="0" smtClean="0"/>
                        <a:t>have internet access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dirty="0" smtClean="0"/>
                        <a:t>Some respondents lack powerful computers with high-speed connections to the internet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dirty="0" smtClean="0"/>
                        <a:t>Some respondents computer skills will be relatively unsophisticated. 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CA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31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133600"/>
            <a:ext cx="7772400" cy="1828800"/>
          </a:xfrm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en-US" altLang="en-US" b="1">
                <a:latin typeface="Courier New" panose="02070309020205020404" pitchFamily="49" charset="0"/>
              </a:rPr>
              <a:t>There is no best form of survey; each has advantages and disadvantages.</a:t>
            </a:r>
            <a:endParaRPr lang="en-US" altLang="en-US" b="1" i="1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80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228600"/>
            <a:ext cx="8534400" cy="1507067"/>
          </a:xfrm>
        </p:spPr>
        <p:txBody>
          <a:bodyPr/>
          <a:lstStyle/>
          <a:p>
            <a:r>
              <a:rPr lang="en-CA" dirty="0" smtClean="0"/>
              <a:t>In this video we will:</a:t>
            </a:r>
            <a:br>
              <a:rPr lang="en-C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016769"/>
            <a:ext cx="9907588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dirty="0" smtClean="0">
                <a:solidFill>
                  <a:schemeClr val="bg1"/>
                </a:solidFill>
              </a:rPr>
              <a:t>Part </a:t>
            </a:r>
            <a:r>
              <a:rPr lang="en-CA" sz="2800" dirty="0" smtClean="0">
                <a:solidFill>
                  <a:schemeClr val="bg1"/>
                </a:solidFill>
              </a:rPr>
              <a:t>2</a:t>
            </a:r>
          </a:p>
          <a:p>
            <a:r>
              <a:rPr lang="en-CA" sz="2800" dirty="0" smtClean="0">
                <a:solidFill>
                  <a:schemeClr val="bg1"/>
                </a:solidFill>
              </a:rPr>
              <a:t>Discuss the different ways to conduct Market research surveys and the relative advantages and relative disadvantages of each way.</a:t>
            </a:r>
          </a:p>
          <a:p>
            <a:r>
              <a:rPr lang="en-CA" sz="2800" dirty="0" smtClean="0">
                <a:solidFill>
                  <a:schemeClr val="bg1"/>
                </a:solidFill>
              </a:rPr>
              <a:t>Discuss</a:t>
            </a:r>
            <a:r>
              <a:rPr lang="en-CA" sz="2800" dirty="0">
                <a:solidFill>
                  <a:schemeClr val="bg1"/>
                </a:solidFill>
              </a:rPr>
              <a:t> possible strategies to </a:t>
            </a:r>
            <a:r>
              <a:rPr lang="en-CA" sz="2800" dirty="0" smtClean="0">
                <a:solidFill>
                  <a:schemeClr val="bg1"/>
                </a:solidFill>
              </a:rPr>
              <a:t>improve survey response rates</a:t>
            </a:r>
            <a:endParaRPr lang="en-CA" sz="28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58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534400" cy="1507067"/>
          </a:xfrm>
        </p:spPr>
        <p:txBody>
          <a:bodyPr/>
          <a:lstStyle/>
          <a:p>
            <a:r>
              <a:rPr lang="en-US" altLang="en-US" dirty="0"/>
              <a:t>Selected Questions to Determine the Appropriate Technique 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447800" y="1791085"/>
            <a:ext cx="8534400" cy="3615267"/>
          </a:xfrm>
        </p:spPr>
        <p:txBody>
          <a:bodyPr/>
          <a:lstStyle/>
          <a:p>
            <a:r>
              <a:rPr lang="en-US" altLang="en-US" dirty="0"/>
              <a:t>Is the assistance of an interviewer necessary? </a:t>
            </a:r>
          </a:p>
          <a:p>
            <a:r>
              <a:rPr lang="en-US" altLang="en-US" dirty="0"/>
              <a:t>Are respondents interested in the issues being investigated? </a:t>
            </a:r>
          </a:p>
          <a:p>
            <a:r>
              <a:rPr lang="en-US" altLang="en-US" dirty="0"/>
              <a:t>Will cooperation be easily attained? How quickly is the information needed?</a:t>
            </a:r>
          </a:p>
          <a:p>
            <a:r>
              <a:rPr lang="en-US" altLang="en-US" dirty="0"/>
              <a:t>Will the study require a long and complex questionnaire?</a:t>
            </a:r>
          </a:p>
          <a:p>
            <a:r>
              <a:rPr lang="en-US" altLang="en-US" dirty="0"/>
              <a:t>How large is the budget? 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4322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7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7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7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7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534400" cy="1507067"/>
          </a:xfrm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en-US" altLang="en-US" dirty="0"/>
              <a:t>Pretesting</a:t>
            </a:r>
            <a:endParaRPr lang="en-US" altLang="en-US" b="1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057" y="228600"/>
            <a:ext cx="8534400" cy="3615267"/>
          </a:xfrm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en-US" altLang="en-US" dirty="0">
                <a:solidFill>
                  <a:srgbClr val="000000"/>
                </a:solidFill>
              </a:rPr>
              <a:t>A trial run with a group of respondents to iron out fundamental problems in the instructions of survey design</a:t>
            </a:r>
          </a:p>
        </p:txBody>
      </p:sp>
    </p:spTree>
    <p:extLst>
      <p:ext uri="{BB962C8B-B14F-4D97-AF65-F5344CB8AC3E}">
        <p14:creationId xmlns:p14="http://schemas.microsoft.com/office/powerpoint/2010/main" val="349211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2286000"/>
            <a:ext cx="7772400" cy="1143000"/>
          </a:xfrm>
          <a:noFill/>
          <a:ln/>
        </p:spPr>
        <p:txBody>
          <a:bodyPr vert="horz" lIns="92075" tIns="46038" rIns="92075" bIns="46038" rtlCol="0" anchor="ctr">
            <a:normAutofit fontScale="90000"/>
          </a:bodyPr>
          <a:lstStyle/>
          <a:p>
            <a:r>
              <a:rPr lang="en-US" altLang="en-US" b="1" i="1" dirty="0"/>
              <a:t>“Practice is the best of all instructors.”</a:t>
            </a:r>
            <a:r>
              <a:rPr lang="en-US" altLang="en-US" i="1" dirty="0">
                <a:solidFill>
                  <a:schemeClr val="tx1"/>
                </a:solidFill>
              </a:rPr>
              <a:t> </a:t>
            </a:r>
            <a:br>
              <a:rPr lang="en-US" altLang="en-US" i="1" dirty="0">
                <a:solidFill>
                  <a:schemeClr val="tx1"/>
                </a:solidFill>
              </a:rPr>
            </a:br>
            <a:r>
              <a:rPr lang="en-US" altLang="en-US" i="1" dirty="0">
                <a:solidFill>
                  <a:schemeClr val="tx1"/>
                </a:solidFill>
              </a:rPr>
              <a:t/>
            </a:r>
            <a:br>
              <a:rPr lang="en-US" altLang="en-US" i="1" dirty="0">
                <a:solidFill>
                  <a:schemeClr val="tx1"/>
                </a:solidFill>
              </a:rPr>
            </a:br>
            <a:r>
              <a:rPr lang="en-US" altLang="en-US" b="1" i="1" dirty="0" err="1">
                <a:solidFill>
                  <a:schemeClr val="tx1"/>
                </a:solidFill>
              </a:rPr>
              <a:t>Publius</a:t>
            </a:r>
            <a:r>
              <a:rPr lang="en-US" altLang="en-US" b="1" i="1" dirty="0">
                <a:solidFill>
                  <a:schemeClr val="tx1"/>
                </a:solidFill>
              </a:rPr>
              <a:t> </a:t>
            </a:r>
            <a:r>
              <a:rPr lang="en-US" altLang="en-US" b="1" i="1" dirty="0" err="1">
                <a:solidFill>
                  <a:schemeClr val="tx1"/>
                </a:solidFill>
              </a:rPr>
              <a:t>Syrus</a:t>
            </a:r>
            <a:r>
              <a:rPr lang="en-US" altLang="en-US" i="1" dirty="0">
                <a:solidFill>
                  <a:schemeClr val="tx1"/>
                </a:solidFill>
                <a:latin typeface="Courier New" panose="02070309020205020404" pitchFamily="49" charset="0"/>
              </a:rPr>
              <a:t/>
            </a:r>
            <a:br>
              <a:rPr lang="en-US" altLang="en-US" i="1" dirty="0">
                <a:solidFill>
                  <a:schemeClr val="tx1"/>
                </a:solidFill>
                <a:latin typeface="Courier New" panose="02070309020205020404" pitchFamily="49" charset="0"/>
              </a:rPr>
            </a:br>
            <a:endParaRPr lang="en-US" altLang="en-US" i="1" dirty="0">
              <a:solidFill>
                <a:schemeClr val="tx1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80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3201988" y="812800"/>
            <a:ext cx="588010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1792" tIns="25897" rIns="51792" bIns="25897">
            <a:spAutoFit/>
          </a:bodyPr>
          <a:lstStyle/>
          <a:p>
            <a:pPr algn="ctr">
              <a:defRPr/>
            </a:pPr>
            <a:r>
              <a:rPr lang="en-US" altLang="en-US" sz="3000" b="1" dirty="0">
                <a:solidFill>
                  <a:schemeClr val="bg1"/>
                </a:solidFill>
                <a:latin typeface="+mn-lt"/>
              </a:rPr>
              <a:t>Stages of the Research Process</a:t>
            </a:r>
            <a:endParaRPr lang="en-US" alt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3201988" y="1795463"/>
            <a:ext cx="2232025" cy="1068388"/>
          </a:xfrm>
          <a:prstGeom prst="rect">
            <a:avLst/>
          </a:prstGeom>
          <a:solidFill>
            <a:srgbClr val="66FF3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3616325" y="2141538"/>
            <a:ext cx="15176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1792" tIns="25897" rIns="51792" bIns="25897" anchor="ctr"/>
          <a:lstStyle/>
          <a:p>
            <a:pPr algn="ctr">
              <a:defRPr/>
            </a:pPr>
            <a:r>
              <a:rPr lang="en-US" altLang="en-US" sz="1575" b="1" dirty="0">
                <a:latin typeface="+mn-lt"/>
              </a:rPr>
              <a:t>1.Problem Discovery</a:t>
            </a:r>
          </a:p>
          <a:p>
            <a:pPr algn="ctr">
              <a:defRPr/>
            </a:pPr>
            <a:r>
              <a:rPr lang="en-US" altLang="en-US" sz="1575" b="1" dirty="0">
                <a:latin typeface="+mn-lt"/>
              </a:rPr>
              <a:t>and Definition</a:t>
            </a:r>
          </a:p>
          <a:p>
            <a:pPr algn="ctr">
              <a:defRPr/>
            </a:pPr>
            <a:r>
              <a:rPr lang="en-CA" altLang="en-US" sz="1050" b="1" dirty="0">
                <a:latin typeface="+mn-lt"/>
              </a:rPr>
              <a:t>Exploratory Research</a:t>
            </a:r>
          </a:p>
          <a:p>
            <a:pPr algn="ctr">
              <a:defRPr/>
            </a:pPr>
            <a:endParaRPr lang="en-CA" altLang="en-US" sz="1050" b="1" dirty="0">
              <a:latin typeface="+mn-lt"/>
            </a:endParaRPr>
          </a:p>
          <a:p>
            <a:pPr algn="ctr">
              <a:defRPr/>
            </a:pPr>
            <a:r>
              <a:rPr lang="en-CA" altLang="en-US" sz="1050" b="1" dirty="0">
                <a:latin typeface="+mn-lt"/>
              </a:rPr>
              <a:t>Secondary Data Research</a:t>
            </a:r>
            <a:endParaRPr lang="en-US" altLang="en-US" sz="1050" b="1" dirty="0">
              <a:latin typeface="+mn-lt"/>
            </a:endParaRPr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 flipH="1">
            <a:off x="5278438" y="3074988"/>
            <a:ext cx="128587" cy="2619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2949576" y="2982849"/>
            <a:ext cx="2771774" cy="1052576"/>
          </a:xfrm>
          <a:prstGeom prst="rect">
            <a:avLst/>
          </a:prstGeom>
          <a:solidFill>
            <a:srgbClr val="FF00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3675063" y="3311525"/>
            <a:ext cx="10398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1792" tIns="25897" rIns="51792" bIns="25897" anchor="ctr"/>
          <a:lstStyle/>
          <a:p>
            <a:pPr algn="ctr">
              <a:defRPr/>
            </a:pPr>
            <a:r>
              <a:rPr lang="en-US" altLang="en-US" sz="1575" b="1" dirty="0">
                <a:latin typeface="+mn-lt"/>
              </a:rPr>
              <a:t>2. Research</a:t>
            </a:r>
          </a:p>
          <a:p>
            <a:pPr algn="ctr">
              <a:defRPr/>
            </a:pPr>
            <a:r>
              <a:rPr lang="en-US" altLang="en-US" sz="1575" b="1" dirty="0" smtClean="0">
                <a:latin typeface="+mn-lt"/>
              </a:rPr>
              <a:t>Design</a:t>
            </a:r>
          </a:p>
          <a:p>
            <a:pPr algn="ctr">
              <a:defRPr/>
            </a:pPr>
            <a:endParaRPr lang="en-US" altLang="en-US" sz="1575" b="1" dirty="0" smtClean="0">
              <a:latin typeface="+mn-lt"/>
            </a:endParaRPr>
          </a:p>
          <a:p>
            <a:pPr algn="ctr">
              <a:defRPr/>
            </a:pPr>
            <a:r>
              <a:rPr lang="en-CA" altLang="en-US" sz="1575" b="1" dirty="0" smtClean="0">
                <a:latin typeface="+mn-lt"/>
              </a:rPr>
              <a:t>Primary Research</a:t>
            </a:r>
            <a:endParaRPr lang="en-US" altLang="en-US" sz="1575" b="1" dirty="0">
              <a:latin typeface="+mn-lt"/>
            </a:endParaRPr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3150394" y="4332578"/>
            <a:ext cx="2089150" cy="609600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72714" name="Rectangle 10"/>
          <p:cNvSpPr>
            <a:spLocks noChangeArrowheads="1"/>
          </p:cNvSpPr>
          <p:nvPr/>
        </p:nvSpPr>
        <p:spPr bwMode="auto">
          <a:xfrm>
            <a:off x="3713163" y="4324350"/>
            <a:ext cx="10382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1792" tIns="25897" rIns="51792" bIns="25897" anchor="ctr"/>
          <a:lstStyle/>
          <a:p>
            <a:pPr algn="ctr">
              <a:defRPr/>
            </a:pPr>
            <a:r>
              <a:rPr lang="en-US" altLang="en-US" sz="1575" b="1" dirty="0">
                <a:solidFill>
                  <a:schemeClr val="bg1"/>
                </a:solidFill>
                <a:latin typeface="+mn-lt"/>
              </a:rPr>
              <a:t>3. Sampling</a:t>
            </a:r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5434013" y="4543425"/>
            <a:ext cx="1822450" cy="6286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72717" name="Rectangle 13"/>
          <p:cNvSpPr>
            <a:spLocks noChangeArrowheads="1"/>
          </p:cNvSpPr>
          <p:nvPr/>
        </p:nvSpPr>
        <p:spPr bwMode="auto">
          <a:xfrm>
            <a:off x="5721350" y="4651375"/>
            <a:ext cx="1039813" cy="40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1792" tIns="25897" rIns="51792" bIns="25897" anchor="ctr"/>
          <a:lstStyle/>
          <a:p>
            <a:pPr algn="ctr">
              <a:defRPr/>
            </a:pPr>
            <a:r>
              <a:rPr lang="en-US" altLang="en-US" sz="1575" b="1" dirty="0">
                <a:solidFill>
                  <a:schemeClr val="bg2"/>
                </a:solidFill>
                <a:latin typeface="+mn-lt"/>
              </a:rPr>
              <a:t>4. Data</a:t>
            </a:r>
          </a:p>
          <a:p>
            <a:pPr algn="ctr">
              <a:defRPr/>
            </a:pPr>
            <a:r>
              <a:rPr lang="en-US" altLang="en-US" sz="1575" b="1" dirty="0">
                <a:solidFill>
                  <a:schemeClr val="bg2"/>
                </a:solidFill>
                <a:latin typeface="+mn-lt"/>
              </a:rPr>
              <a:t>Gathering</a:t>
            </a:r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 flipV="1">
            <a:off x="7418388" y="4235450"/>
            <a:ext cx="257175" cy="3413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72719" name="Rectangle 15"/>
          <p:cNvSpPr>
            <a:spLocks noChangeArrowheads="1"/>
          </p:cNvSpPr>
          <p:nvPr/>
        </p:nvSpPr>
        <p:spPr bwMode="auto">
          <a:xfrm>
            <a:off x="6996113" y="3489325"/>
            <a:ext cx="1843087" cy="584200"/>
          </a:xfrm>
          <a:prstGeom prst="rect">
            <a:avLst/>
          </a:prstGeom>
          <a:solidFill>
            <a:srgbClr val="6699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72720" name="Rectangle 16"/>
          <p:cNvSpPr>
            <a:spLocks noChangeArrowheads="1"/>
          </p:cNvSpPr>
          <p:nvPr/>
        </p:nvSpPr>
        <p:spPr bwMode="auto">
          <a:xfrm>
            <a:off x="7426325" y="3619500"/>
            <a:ext cx="1039813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1792" tIns="25897" rIns="51792" bIns="25897" anchor="ctr"/>
          <a:lstStyle/>
          <a:p>
            <a:pPr algn="ctr">
              <a:defRPr/>
            </a:pPr>
            <a:r>
              <a:rPr lang="en-US" altLang="en-US" sz="1575" b="1" dirty="0">
                <a:latin typeface="+mn-lt"/>
              </a:rPr>
              <a:t>5. Data Processing</a:t>
            </a:r>
          </a:p>
          <a:p>
            <a:pPr algn="ctr">
              <a:defRPr/>
            </a:pPr>
            <a:r>
              <a:rPr lang="en-US" altLang="en-US" sz="1575" b="1" dirty="0">
                <a:latin typeface="+mn-lt"/>
              </a:rPr>
              <a:t>and Analysis</a:t>
            </a:r>
          </a:p>
        </p:txBody>
      </p:sp>
      <p:sp>
        <p:nvSpPr>
          <p:cNvPr id="72722" name="Rectangle 18"/>
          <p:cNvSpPr>
            <a:spLocks noChangeArrowheads="1"/>
          </p:cNvSpPr>
          <p:nvPr/>
        </p:nvSpPr>
        <p:spPr bwMode="auto">
          <a:xfrm>
            <a:off x="6891338" y="2371725"/>
            <a:ext cx="2052637" cy="62230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6746875" y="2427288"/>
            <a:ext cx="23415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1792" tIns="25897" rIns="51792" bIns="25897" anchor="ctr"/>
          <a:lstStyle/>
          <a:p>
            <a:pPr algn="ctr">
              <a:defRPr/>
            </a:pPr>
            <a:r>
              <a:rPr lang="en-US" altLang="en-US" sz="1575" b="1" dirty="0">
                <a:solidFill>
                  <a:schemeClr val="bg1"/>
                </a:solidFill>
                <a:latin typeface="+mn-lt"/>
              </a:rPr>
              <a:t>6. Conclusions and</a:t>
            </a:r>
          </a:p>
          <a:p>
            <a:pPr algn="ctr">
              <a:defRPr/>
            </a:pPr>
            <a:r>
              <a:rPr lang="en-US" altLang="en-US" sz="1575" b="1" dirty="0">
                <a:solidFill>
                  <a:schemeClr val="bg1"/>
                </a:solidFill>
                <a:latin typeface="+mn-lt"/>
              </a:rPr>
              <a:t>Reporting</a:t>
            </a:r>
          </a:p>
        </p:txBody>
      </p:sp>
      <p:sp>
        <p:nvSpPr>
          <p:cNvPr id="72724" name="Line 20"/>
          <p:cNvSpPr>
            <a:spLocks noChangeShapeType="1"/>
          </p:cNvSpPr>
          <p:nvPr/>
        </p:nvSpPr>
        <p:spPr bwMode="auto">
          <a:xfrm flipH="1" flipV="1">
            <a:off x="7426325" y="3036888"/>
            <a:ext cx="173038" cy="300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5734963" y="1932783"/>
            <a:ext cx="1073150" cy="29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1792" tIns="25897" rIns="51792" bIns="25897">
            <a:spAutoFit/>
          </a:bodyPr>
          <a:lstStyle/>
          <a:p>
            <a:pPr algn="ctr">
              <a:defRPr/>
            </a:pPr>
            <a:r>
              <a:rPr lang="en-US" altLang="en-US" sz="1575" b="1" dirty="0">
                <a:latin typeface="+mn-lt"/>
              </a:rPr>
              <a:t>and so on</a:t>
            </a:r>
          </a:p>
        </p:txBody>
      </p:sp>
      <p:sp>
        <p:nvSpPr>
          <p:cNvPr id="27" name="Line 14"/>
          <p:cNvSpPr>
            <a:spLocks noChangeShapeType="1"/>
          </p:cNvSpPr>
          <p:nvPr/>
        </p:nvSpPr>
        <p:spPr bwMode="auto">
          <a:xfrm>
            <a:off x="4959350" y="4962478"/>
            <a:ext cx="447675" cy="9688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>
            <a:off x="4302918" y="4066814"/>
            <a:ext cx="144463" cy="246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  <p:sp>
        <p:nvSpPr>
          <p:cNvPr id="29" name="Line 20"/>
          <p:cNvSpPr>
            <a:spLocks noChangeShapeType="1"/>
          </p:cNvSpPr>
          <p:nvPr/>
        </p:nvSpPr>
        <p:spPr bwMode="auto">
          <a:xfrm flipH="1">
            <a:off x="5772150" y="2368550"/>
            <a:ext cx="1068388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025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8902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2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6" dur="500"/>
                                        <p:tgtEl>
                                          <p:spTgt spid="72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1" dur="500"/>
                                        <p:tgtEl>
                                          <p:spTgt spid="7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6" dur="500"/>
                                        <p:tgtEl>
                                          <p:spTgt spid="72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animBg="1"/>
      <p:bldP spid="72708" grpId="0" autoUpdateAnimBg="0"/>
      <p:bldP spid="72710" grpId="0" animBg="1"/>
      <p:bldP spid="72711" grpId="0" autoUpdateAnimBg="0"/>
      <p:bldP spid="72713" grpId="0" animBg="1"/>
      <p:bldP spid="72714" grpId="0" autoUpdateAnimBg="0"/>
      <p:bldP spid="72716" grpId="0" animBg="1"/>
      <p:bldP spid="72717" grpId="0" autoUpdateAnimBg="0"/>
      <p:bldP spid="72719" grpId="0" animBg="1"/>
      <p:bldP spid="72720" grpId="0" autoUpdateAnimBg="0"/>
      <p:bldP spid="72722" grpId="0" animBg="1"/>
      <p:bldP spid="72723" grpId="0" autoUpdateAnimBg="0"/>
      <p:bldP spid="7272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Primary Research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524000"/>
            <a:ext cx="10033000" cy="4114800"/>
          </a:xfrm>
        </p:spPr>
        <p:txBody>
          <a:bodyPr>
            <a:normAutofit/>
          </a:bodyPr>
          <a:lstStyle/>
          <a:p>
            <a:r>
              <a:rPr lang="en-CA" sz="3600" dirty="0"/>
              <a:t>Primary research is any type of research that you go out and collect </a:t>
            </a:r>
            <a:r>
              <a:rPr lang="en-CA" sz="3600" dirty="0" smtClean="0"/>
              <a:t>yourself for the purposes of helping to address a particular research problem. Primary data is usually collected through surveys</a:t>
            </a:r>
            <a:r>
              <a:rPr lang="en-CA" sz="3600" dirty="0"/>
              <a:t>, </a:t>
            </a:r>
            <a:r>
              <a:rPr lang="en-CA" sz="3600" dirty="0" smtClean="0"/>
              <a:t> </a:t>
            </a:r>
            <a:r>
              <a:rPr lang="en-CA" sz="3600" dirty="0"/>
              <a:t>observations, and </a:t>
            </a:r>
            <a:r>
              <a:rPr lang="en-CA" sz="3600" dirty="0" smtClean="0"/>
              <a:t>experiments.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468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Primary Research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52600"/>
            <a:ext cx="5486876" cy="33774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9787" y="1865591"/>
            <a:ext cx="2365453" cy="9998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3014892"/>
            <a:ext cx="2456901" cy="90228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06352" y="2015061"/>
            <a:ext cx="508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/>
      </p:sp>
    </p:spTree>
    <p:extLst>
      <p:ext uri="{BB962C8B-B14F-4D97-AF65-F5344CB8AC3E}">
        <p14:creationId xmlns:p14="http://schemas.microsoft.com/office/powerpoint/2010/main" val="219998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371600"/>
            <a:ext cx="8534400" cy="1507067"/>
          </a:xfrm>
        </p:spPr>
        <p:txBody>
          <a:bodyPr/>
          <a:lstStyle/>
          <a:p>
            <a:r>
              <a:rPr lang="en-CA" dirty="0" smtClean="0"/>
              <a:t>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81200"/>
            <a:ext cx="8534400" cy="3615267"/>
          </a:xfrm>
        </p:spPr>
        <p:txBody>
          <a:bodyPr/>
          <a:lstStyle/>
          <a:p>
            <a:r>
              <a:rPr lang="en-CA" dirty="0" smtClean="0"/>
              <a:t>Conducting the Survey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3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Conducting Marketing Research:</a:t>
            </a:r>
            <a:br>
              <a:rPr lang="en-US" altLang="en-US" dirty="0" smtClean="0"/>
            </a:br>
            <a:r>
              <a:rPr lang="en-US" altLang="en-US" dirty="0" smtClean="0"/>
              <a:t>Communicating </a:t>
            </a:r>
            <a:r>
              <a:rPr lang="en-US" altLang="en-US" dirty="0"/>
              <a:t>with Respondents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28804" y="2057400"/>
            <a:ext cx="8534400" cy="3615267"/>
          </a:xfrm>
        </p:spPr>
        <p:txBody>
          <a:bodyPr>
            <a:normAutofit/>
          </a:bodyPr>
          <a:lstStyle/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032013"/>
              </p:ext>
            </p:extLst>
          </p:nvPr>
        </p:nvGraphicFramePr>
        <p:xfrm>
          <a:off x="838200" y="2057400"/>
          <a:ext cx="9829800" cy="3800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4900"/>
                <a:gridCol w="4914900"/>
              </a:tblGrid>
              <a:tr h="78267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en-US" dirty="0" smtClean="0"/>
                        <a:t>Interactive – 2 way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Non-Interactive – 1 way communication</a:t>
                      </a:r>
                      <a:endParaRPr lang="en-US" dirty="0"/>
                    </a:p>
                  </a:txBody>
                  <a:tcPr/>
                </a:tc>
              </a:tr>
              <a:tr h="453456">
                <a:tc>
                  <a:txBody>
                    <a:bodyPr/>
                    <a:lstStyle/>
                    <a:p>
                      <a:r>
                        <a:rPr lang="en-US" altLang="en-US" sz="2400" dirty="0" smtClean="0"/>
                        <a:t>Personal interviews</a:t>
                      </a:r>
                    </a:p>
                    <a:p>
                      <a:pPr lvl="2"/>
                      <a:r>
                        <a:rPr lang="en-US" altLang="en-US" sz="2400" dirty="0" smtClean="0"/>
                        <a:t>Door-to-door</a:t>
                      </a:r>
                    </a:p>
                    <a:p>
                      <a:pPr lvl="2"/>
                      <a:r>
                        <a:rPr lang="en-US" altLang="en-US" sz="2400" dirty="0" smtClean="0"/>
                        <a:t>Shopping mall intercepts</a:t>
                      </a:r>
                    </a:p>
                    <a:p>
                      <a:pPr lvl="2"/>
                      <a:r>
                        <a:rPr lang="en-CA" altLang="en-US" sz="2400" dirty="0" smtClean="0"/>
                        <a:t>Call backs</a:t>
                      </a:r>
                      <a:endParaRPr lang="en-US" altLang="en-US" sz="24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400" dirty="0" smtClean="0"/>
                        <a:t>Telephone interviews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400" dirty="0" smtClean="0"/>
                        <a:t>Self-Administered Questionnaires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en-US" sz="2400" dirty="0" smtClean="0"/>
                        <a:t>                  Mail Questionnaires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en-US" sz="2400" dirty="0" smtClean="0"/>
                        <a:t>                  Email Surveys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en-US" sz="2400" dirty="0" smtClean="0"/>
                        <a:t>                  Internet Surveys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en-US" sz="2400" dirty="0" smtClean="0"/>
                        <a:t>                  Text Message Surveys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80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534400" cy="1507067"/>
          </a:xfrm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en-US" altLang="en-US" dirty="0"/>
              <a:t>Personal Interviews</a:t>
            </a:r>
            <a:endParaRPr lang="en-US" altLang="en-US" b="1" dirty="0"/>
          </a:p>
        </p:txBody>
      </p:sp>
      <p:graphicFrame>
        <p:nvGraphicFramePr>
          <p:cNvPr id="10243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205010"/>
              </p:ext>
            </p:extLst>
          </p:nvPr>
        </p:nvGraphicFramePr>
        <p:xfrm>
          <a:off x="1219200" y="1371600"/>
          <a:ext cx="2754313" cy="415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5" name="Clip" r:id="rId4" imgW="2754000" imgH="4152600" progId="MS_ClipArt_Gallery.2">
                  <p:embed/>
                </p:oleObj>
              </mc:Choice>
              <mc:Fallback>
                <p:oleObj name="Clip" r:id="rId4" imgW="2754000" imgH="41526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371600"/>
                        <a:ext cx="2754313" cy="415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495800" y="1981200"/>
            <a:ext cx="6400800" cy="2667000"/>
          </a:xfrm>
          <a:prstGeom prst="rect">
            <a:avLst/>
          </a:prstGeom>
          <a:noFill/>
          <a:ln/>
        </p:spPr>
        <p:txBody>
          <a:bodyPr vert="horz" lIns="92075" tIns="46038" rIns="92075" bIns="46038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None/>
            </a:pPr>
            <a:r>
              <a:rPr lang="en-US" altLang="en-US" sz="3200" b="1" dirty="0" smtClean="0">
                <a:solidFill>
                  <a:schemeClr val="tx1"/>
                </a:solidFill>
              </a:rPr>
              <a:t>Good Afternoon, my name is</a:t>
            </a:r>
          </a:p>
          <a:p>
            <a:pPr marL="0" indent="0" fontAlgn="auto">
              <a:buNone/>
            </a:pPr>
            <a:r>
              <a:rPr lang="en-US" altLang="en-US" sz="3200" b="1" dirty="0" smtClean="0">
                <a:solidFill>
                  <a:schemeClr val="tx1"/>
                </a:solidFill>
              </a:rPr>
              <a:t>_________. I am with _________</a:t>
            </a:r>
          </a:p>
          <a:p>
            <a:pPr marL="0" indent="0" fontAlgn="auto">
              <a:buNone/>
            </a:pPr>
            <a:r>
              <a:rPr lang="en-US" altLang="en-US" sz="3200" b="1" dirty="0" smtClean="0">
                <a:solidFill>
                  <a:schemeClr val="tx1"/>
                </a:solidFill>
              </a:rPr>
              <a:t>survey research company. We are conducting a survey on_________</a:t>
            </a:r>
            <a:endParaRPr lang="en-US" alt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77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534400" cy="1049867"/>
          </a:xfrm>
        </p:spPr>
        <p:txBody>
          <a:bodyPr/>
          <a:lstStyle/>
          <a:p>
            <a:r>
              <a:rPr lang="en-US" altLang="en-US" dirty="0" smtClean="0"/>
              <a:t>Personal </a:t>
            </a:r>
            <a:r>
              <a:rPr lang="en-US" altLang="en-US" dirty="0"/>
              <a:t>Interview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33404"/>
            <a:ext cx="8534400" cy="3615267"/>
          </a:xfrm>
        </p:spPr>
        <p:txBody>
          <a:bodyPr/>
          <a:lstStyle/>
          <a:p>
            <a:endParaRPr lang="en-US" alt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261979"/>
              </p:ext>
            </p:extLst>
          </p:nvPr>
        </p:nvGraphicFramePr>
        <p:xfrm>
          <a:off x="685800" y="1219200"/>
          <a:ext cx="99822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2349"/>
                <a:gridCol w="4949851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Good opportunity for feedback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Allows for probing, and more</a:t>
                      </a:r>
                      <a:r>
                        <a:rPr lang="en-CA" baseline="0" dirty="0" smtClean="0"/>
                        <a:t> complex questions/answers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Interviews can be longer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Helps ensure surveys are complete and completed(High Participation)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Allows for Visual Aids</a:t>
                      </a:r>
                    </a:p>
                    <a:p>
                      <a:r>
                        <a:rPr lang="en-CA" baseline="0" dirty="0" smtClean="0"/>
                        <a:t> 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dirty="0" smtClean="0"/>
                        <a:t>Risk</a:t>
                      </a:r>
                      <a:r>
                        <a:rPr lang="en-CA" baseline="0" dirty="0" smtClean="0"/>
                        <a:t> of undue interviewer influence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Reduced respondent anonymity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Higher relative cost </a:t>
                      </a:r>
                    </a:p>
                    <a:p>
                      <a:pPr marL="285750" indent="-285750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CA" baseline="0" dirty="0" smtClean="0"/>
                        <a:t>Time consuming</a:t>
                      </a:r>
                    </a:p>
                    <a:p>
                      <a:endParaRPr lang="en-CA" baseline="0" dirty="0" smtClean="0"/>
                    </a:p>
                    <a:p>
                      <a:endParaRPr lang="en-CA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837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2663</TotalTime>
  <Words>669</Words>
  <Application>Microsoft Office PowerPoint</Application>
  <PresentationFormat>Widescreen</PresentationFormat>
  <Paragraphs>203</Paragraphs>
  <Slides>22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Century Gothic</vt:lpstr>
      <vt:lpstr>Courier New</vt:lpstr>
      <vt:lpstr>Times New Roman</vt:lpstr>
      <vt:lpstr>Wingdings 3</vt:lpstr>
      <vt:lpstr>Slice</vt:lpstr>
      <vt:lpstr>Clip</vt:lpstr>
      <vt:lpstr>MR2300 Marketing Research with Paul Tilley  </vt:lpstr>
      <vt:lpstr>In this video we will: </vt:lpstr>
      <vt:lpstr>PowerPoint Presentation</vt:lpstr>
      <vt:lpstr>Primary Research</vt:lpstr>
      <vt:lpstr>Primary Research</vt:lpstr>
      <vt:lpstr>PART 2</vt:lpstr>
      <vt:lpstr>Conducting Marketing Research: Communicating with Respondents</vt:lpstr>
      <vt:lpstr>Personal Interviews</vt:lpstr>
      <vt:lpstr>Personal Interview</vt:lpstr>
      <vt:lpstr>Door-to-Door Personal Interview</vt:lpstr>
      <vt:lpstr>Telephone Surveys</vt:lpstr>
      <vt:lpstr>Telephone Interview</vt:lpstr>
      <vt:lpstr>Telephone Surveys</vt:lpstr>
      <vt:lpstr>Mail Surveys</vt:lpstr>
      <vt:lpstr>Mail Questionnaires</vt:lpstr>
      <vt:lpstr>Mail Surveys</vt:lpstr>
      <vt:lpstr>Increasing Response Rates</vt:lpstr>
      <vt:lpstr>E-Mail/Internet Questionnaires</vt:lpstr>
      <vt:lpstr>There is no best form of survey; each has advantages and disadvantages.</vt:lpstr>
      <vt:lpstr>Selected Questions to Determine the Appropriate Technique </vt:lpstr>
      <vt:lpstr>Pretesting</vt:lpstr>
      <vt:lpstr>“Practice is the best of all instructors.”   Publius Syrus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8 - Exploring  Marketing Research</dc:title>
  <dc:creator>Tobin Zikmund</dc:creator>
  <cp:lastModifiedBy>Tilley, Paul (C'ville)</cp:lastModifiedBy>
  <cp:revision>35</cp:revision>
  <dcterms:created xsi:type="dcterms:W3CDTF">2001-09-24T09:43:18Z</dcterms:created>
  <dcterms:modified xsi:type="dcterms:W3CDTF">2014-10-08T14:26:13Z</dcterms:modified>
</cp:coreProperties>
</file>